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Merriweather"/>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Merriweather-bold.fntdata"/><Relationship Id="rId27" Type="http://schemas.openxmlformats.org/officeDocument/2006/relationships/font" Target="fonts/Merriweather-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Merriweather-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Hello everyone, welcome to team 4’s presentation …</a:t>
            </a:r>
            <a:endParaRPr/>
          </a:p>
          <a:p>
            <a:pPr indent="-298450" lvl="0" marL="457200" rtl="0" algn="l">
              <a:lnSpc>
                <a:spcPct val="100000"/>
              </a:lnSpc>
              <a:spcBef>
                <a:spcPts val="0"/>
              </a:spcBef>
              <a:spcAft>
                <a:spcPts val="0"/>
              </a:spcAft>
              <a:buSzPts val="1100"/>
              <a:buChar char="-"/>
            </a:pPr>
            <a:r>
              <a:rPr lang="en"/>
              <a:t>Applications/relevance:</a:t>
            </a:r>
            <a:endParaRPr/>
          </a:p>
          <a:p>
            <a:pPr indent="-298450" lvl="1" marL="914400" rtl="0" algn="l">
              <a:lnSpc>
                <a:spcPct val="100000"/>
              </a:lnSpc>
              <a:spcBef>
                <a:spcPts val="0"/>
              </a:spcBef>
              <a:spcAft>
                <a:spcPts val="0"/>
              </a:spcAft>
              <a:buSzPts val="1100"/>
              <a:buChar char="-"/>
            </a:pPr>
            <a:r>
              <a:rPr lang="en"/>
              <a:t>CCTV</a:t>
            </a:r>
            <a:endParaRPr/>
          </a:p>
          <a:p>
            <a:pPr indent="-298450" lvl="1" marL="914400" rtl="0" algn="l">
              <a:lnSpc>
                <a:spcPct val="100000"/>
              </a:lnSpc>
              <a:spcBef>
                <a:spcPts val="0"/>
              </a:spcBef>
              <a:spcAft>
                <a:spcPts val="0"/>
              </a:spcAft>
              <a:buSzPts val="1100"/>
              <a:buChar char="-"/>
            </a:pPr>
            <a:r>
              <a:rPr lang="en"/>
              <a:t>Self driving car</a:t>
            </a:r>
            <a:endParaRPr/>
          </a:p>
          <a:p>
            <a:pPr indent="-298450" lvl="0" marL="457200" rtl="0" algn="l">
              <a:lnSpc>
                <a:spcPct val="100000"/>
              </a:lnSpc>
              <a:spcBef>
                <a:spcPts val="0"/>
              </a:spcBef>
              <a:spcAft>
                <a:spcPts val="0"/>
              </a:spcAft>
              <a:buSzPts val="1100"/>
              <a:buChar char="-"/>
            </a:pPr>
            <a:r>
              <a:rPr lang="en"/>
              <a:t>Ecommerce.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The results of our model were truly promising. Our final model obtained an accuracy of 97%, 86% and 87% for training, validation and testing respectively. A few images taken from different classes and were fed to the model. The 4 images seen show the model’s top 3 predictions. Notice carefully, how the model has also picked up features/traits across similar models. For example, in Bugatti’s &amp; Ferrari’s prediction, the other brands that the model thought were possible outputs were McLaren, Aston Martin, Lamborghini and Bentley. These brands are also into manufacturing spots/luxury cars.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In the previous slide, the images were taken from the testing data set, which included models upto 2012. For the live demonstration and for further discussion, let’s see how the neural network behaves when it is given more recent models from brands it saw in the data set. These pictures were taken by us from either the streets or from google images. </a:t>
            </a:r>
            <a:endParaRPr/>
          </a:p>
          <a:p>
            <a:pPr indent="-298450" lvl="0" marL="457200" rtl="0" algn="l">
              <a:lnSpc>
                <a:spcPct val="100000"/>
              </a:lnSpc>
              <a:spcBef>
                <a:spcPts val="0"/>
              </a:spcBef>
              <a:spcAft>
                <a:spcPts val="0"/>
              </a:spcAft>
              <a:buSzPts val="1100"/>
              <a:buChar char="-"/>
            </a:pPr>
            <a:r>
              <a:rPr lang="en"/>
              <a:t>The model correctly classified 7/8 images, out of which 4 are shown here. Of the incorrect classification, which is on the bottom right on the screen, the correct classification, which is Honda, was missed marginally. Nonetheless, it is very impressive that our neural network predicted correctly across time as companies keep changing the designs of their cars. Unfortunately, since this is not a live presentation, we could not show this demonstration live. But we would love if you got in touch with us after the presentation, sent us pictures of cars you would like to see tested and then show you the results!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a:p>
            <a:pPr indent="0" lvl="0" marL="0" rtl="0" algn="l">
              <a:lnSpc>
                <a:spcPct val="100000"/>
              </a:lnSpc>
              <a:spcBef>
                <a:spcPts val="0"/>
              </a:spcBef>
              <a:spcAft>
                <a:spcPts val="0"/>
              </a:spcAft>
              <a:buSzPts val="1100"/>
              <a:buNone/>
            </a:pPr>
            <a:r>
              <a:rPr lang="en"/>
              <a:t>Seems like a simple enough, doesn’t it? However, one must remember that there are over 50 major car brands in the world today and for us to accurately classify the images we would need a large dataset.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Which is why after careful consideration, we decided to chose the Stanford University car dataset. It has over 16,000 images of cars classified into 196 classes. Each class is defined by the brand name, the model as well as the model year. However, for the purpose of our problem we decided to classify the images by just their brand.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why did we make this decision? It’s simple math! Since each class had only 80 images, after splitting up the dataset we would have a very limited number of images to train the model. So splitting the data based only on the brand would give us more data to work with leading to a better model!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000000"/>
              </a:buClr>
              <a:buSzPts val="1300"/>
              <a:buFont typeface="Roboto"/>
              <a:buChar char="●"/>
            </a:pPr>
            <a:r>
              <a:rPr lang="en" sz="1300">
                <a:latin typeface="Roboto"/>
                <a:ea typeface="Roboto"/>
                <a:cs typeface="Roboto"/>
                <a:sym typeface="Roboto"/>
              </a:rPr>
              <a:t>Some limitations of the dataset include the presence of text in images as seen in the first example. In the first example we can also see the presence of two Ford logos, whereas the car is actually a volkswagen. As seen in the second example, the car may not always be the subject of the image. Such background noise, makes the problem harder than it seems, especially while using machine learning for classifying images.</a:t>
            </a:r>
            <a:endParaRPr sz="1300">
              <a:latin typeface="Roboto"/>
              <a:ea typeface="Roboto"/>
              <a:cs typeface="Roboto"/>
              <a:sym typeface="Roboto"/>
            </a:endParaRPr>
          </a:p>
          <a:p>
            <a:pPr indent="-311150" lvl="0" marL="457200" rtl="0" algn="l">
              <a:lnSpc>
                <a:spcPct val="115000"/>
              </a:lnSpc>
              <a:spcBef>
                <a:spcPts val="0"/>
              </a:spcBef>
              <a:spcAft>
                <a:spcPts val="0"/>
              </a:spcAft>
              <a:buClr>
                <a:srgbClr val="000000"/>
              </a:buClr>
              <a:buSzPts val="1300"/>
              <a:buFont typeface="Roboto"/>
              <a:buChar char="●"/>
            </a:pPr>
            <a:r>
              <a:rPr lang="en" sz="1300">
                <a:latin typeface="Roboto"/>
                <a:ea typeface="Roboto"/>
                <a:cs typeface="Roboto"/>
                <a:sym typeface="Roboto"/>
              </a:rPr>
              <a:t>The images given in the data set are not that straightforward</a:t>
            </a:r>
            <a:endParaRPr sz="1300">
              <a:latin typeface="Roboto"/>
              <a:ea typeface="Roboto"/>
              <a:cs typeface="Roboto"/>
              <a:sym typeface="Roboto"/>
            </a:endParaRPr>
          </a:p>
          <a:p>
            <a:pPr indent="-311150" lvl="0" marL="457200" rtl="0" algn="l">
              <a:lnSpc>
                <a:spcPct val="100000"/>
              </a:lnSpc>
              <a:spcBef>
                <a:spcPts val="0"/>
              </a:spcBef>
              <a:spcAft>
                <a:spcPts val="0"/>
              </a:spcAft>
              <a:buClr>
                <a:srgbClr val="000000"/>
              </a:buClr>
              <a:buSzPts val="1300"/>
              <a:buFont typeface="Roboto"/>
              <a:buChar char="●"/>
            </a:pPr>
            <a:r>
              <a:rPr lang="en" sz="1400">
                <a:latin typeface="Roboto"/>
                <a:ea typeface="Roboto"/>
                <a:cs typeface="Roboto"/>
                <a:sym typeface="Roboto"/>
              </a:rPr>
              <a:t>The brand is “Volkswagen” but the image contains the brand logo of “Ford”</a:t>
            </a:r>
            <a:endParaRPr sz="1400">
              <a:latin typeface="Roboto"/>
              <a:ea typeface="Roboto"/>
              <a:cs typeface="Roboto"/>
              <a:sym typeface="Roboto"/>
            </a:endParaRPr>
          </a:p>
          <a:p>
            <a:pPr indent="-317500" lvl="0" marL="457200" rtl="0" algn="l">
              <a:lnSpc>
                <a:spcPct val="100000"/>
              </a:lnSpc>
              <a:spcBef>
                <a:spcPts val="0"/>
              </a:spcBef>
              <a:spcAft>
                <a:spcPts val="0"/>
              </a:spcAft>
              <a:buClr>
                <a:srgbClr val="000000"/>
              </a:buClr>
              <a:buSzPts val="1400"/>
              <a:buFont typeface="Roboto"/>
              <a:buChar char="●"/>
            </a:pPr>
            <a:r>
              <a:rPr lang="en" sz="1400">
                <a:latin typeface="Roboto"/>
                <a:ea typeface="Roboto"/>
                <a:cs typeface="Roboto"/>
                <a:sym typeface="Roboto"/>
              </a:rPr>
              <a:t>Similarly, this brand is Chevrolet, but the picture’s scenic background dominates more</a:t>
            </a:r>
            <a:endParaRPr sz="1400">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Previously mentioned, we reduced the number of classes. We did that using a descriptor file that contained the class names for all original labels. To reduce the classes, unique brand names were extracted from that file and stored in a data structure.</a:t>
            </a:r>
            <a:endParaRPr/>
          </a:p>
          <a:p>
            <a:pPr indent="-298450" lvl="0" marL="457200" rtl="0" algn="l">
              <a:lnSpc>
                <a:spcPct val="100000"/>
              </a:lnSpc>
              <a:spcBef>
                <a:spcPts val="0"/>
              </a:spcBef>
              <a:spcAft>
                <a:spcPts val="0"/>
              </a:spcAft>
              <a:buSzPts val="1100"/>
              <a:buChar char="-"/>
            </a:pPr>
            <a:r>
              <a:rPr lang="en"/>
              <a:t>This change impacted the even count distribution of our data, as seen on the left. There were many ways to tackle this new issue. The first alternative was to duplicate images for all low count classes.Another alternative was to get rid of images of classes with high count. </a:t>
            </a:r>
            <a:endParaRPr/>
          </a:p>
          <a:p>
            <a:pPr indent="-298450" lvl="0" marL="457200" rtl="0" algn="l">
              <a:lnSpc>
                <a:spcPct val="100000"/>
              </a:lnSpc>
              <a:spcBef>
                <a:spcPts val="0"/>
              </a:spcBef>
              <a:spcAft>
                <a:spcPts val="0"/>
              </a:spcAft>
              <a:buSzPts val="1100"/>
              <a:buChar char="-"/>
            </a:pPr>
            <a:r>
              <a:rPr lang="en"/>
              <a:t>First, we removed images of high count classes, as there were fewer classes with high counts as you can see on the diagram. Making that adjustment resulted in a distribution as seen on the right. We did not duplicate images of low counts as the first change resulted in a good performance overall, which will be discussed later on.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100"/>
              <a:buNone/>
            </a:pPr>
            <a:r>
              <a:rPr lang="en" sz="1300">
                <a:solidFill>
                  <a:schemeClr val="dk2"/>
                </a:solidFill>
                <a:latin typeface="Roboto"/>
                <a:ea typeface="Roboto"/>
                <a:cs typeface="Roboto"/>
                <a:sym typeface="Roboto"/>
              </a:rPr>
              <a:t>The following manipulations had to be done to the training data to make the model more robust to noise. These changes do not affect the car brand, which is why they were taken up as a method to remove noise.</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-incorporating these. The manipulation as discussed previous were integrated in the transforms object as seen in the code above. The result transformation is seen in the images below, which has removed a lot of noise, rotated the images randomly. The images are not completely black &amp; white, but still better than the original dataset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l">
              <a:lnSpc>
                <a:spcPct val="100000"/>
              </a:lnSpc>
              <a:spcBef>
                <a:spcPts val="0"/>
              </a:spcBef>
              <a:spcAft>
                <a:spcPts val="0"/>
              </a:spcAft>
              <a:buClr>
                <a:schemeClr val="lt2"/>
              </a:buClr>
              <a:buSzPts val="1600"/>
              <a:buNone/>
              <a:defRPr sz="1600">
                <a:solidFill>
                  <a:schemeClr val="lt2"/>
                </a:solidFill>
              </a:defRPr>
            </a:lvl2pPr>
            <a:lvl3pPr lvl="2" algn="l">
              <a:lnSpc>
                <a:spcPct val="100000"/>
              </a:lnSpc>
              <a:spcBef>
                <a:spcPts val="0"/>
              </a:spcBef>
              <a:spcAft>
                <a:spcPts val="0"/>
              </a:spcAft>
              <a:buClr>
                <a:schemeClr val="lt2"/>
              </a:buClr>
              <a:buSzPts val="1600"/>
              <a:buNone/>
              <a:defRPr sz="1600">
                <a:solidFill>
                  <a:schemeClr val="lt2"/>
                </a:solidFill>
              </a:defRPr>
            </a:lvl3pPr>
            <a:lvl4pPr lvl="3" algn="l">
              <a:lnSpc>
                <a:spcPct val="100000"/>
              </a:lnSpc>
              <a:spcBef>
                <a:spcPts val="0"/>
              </a:spcBef>
              <a:spcAft>
                <a:spcPts val="0"/>
              </a:spcAft>
              <a:buClr>
                <a:schemeClr val="lt2"/>
              </a:buClr>
              <a:buSzPts val="1600"/>
              <a:buNone/>
              <a:defRPr sz="1600">
                <a:solidFill>
                  <a:schemeClr val="lt2"/>
                </a:solidFill>
              </a:defRPr>
            </a:lvl4pPr>
            <a:lvl5pPr lvl="4" algn="l">
              <a:lnSpc>
                <a:spcPct val="100000"/>
              </a:lnSpc>
              <a:spcBef>
                <a:spcPts val="0"/>
              </a:spcBef>
              <a:spcAft>
                <a:spcPts val="0"/>
              </a:spcAft>
              <a:buClr>
                <a:schemeClr val="lt2"/>
              </a:buClr>
              <a:buSzPts val="1600"/>
              <a:buNone/>
              <a:defRPr sz="1600">
                <a:solidFill>
                  <a:schemeClr val="lt2"/>
                </a:solidFill>
              </a:defRPr>
            </a:lvl5pPr>
            <a:lvl6pPr lvl="5" algn="l">
              <a:lnSpc>
                <a:spcPct val="100000"/>
              </a:lnSpc>
              <a:spcBef>
                <a:spcPts val="0"/>
              </a:spcBef>
              <a:spcAft>
                <a:spcPts val="0"/>
              </a:spcAft>
              <a:buClr>
                <a:schemeClr val="lt2"/>
              </a:buClr>
              <a:buSzPts val="1600"/>
              <a:buNone/>
              <a:defRPr sz="1600">
                <a:solidFill>
                  <a:schemeClr val="lt2"/>
                </a:solidFill>
              </a:defRPr>
            </a:lvl6pPr>
            <a:lvl7pPr lvl="6" algn="l">
              <a:lnSpc>
                <a:spcPct val="100000"/>
              </a:lnSpc>
              <a:spcBef>
                <a:spcPts val="0"/>
              </a:spcBef>
              <a:spcAft>
                <a:spcPts val="0"/>
              </a:spcAft>
              <a:buClr>
                <a:schemeClr val="lt2"/>
              </a:buClr>
              <a:buSzPts val="1600"/>
              <a:buNone/>
              <a:defRPr sz="1600">
                <a:solidFill>
                  <a:schemeClr val="lt2"/>
                </a:solidFill>
              </a:defRPr>
            </a:lvl7pPr>
            <a:lvl8pPr lvl="7" algn="l">
              <a:lnSpc>
                <a:spcPct val="100000"/>
              </a:lnSpc>
              <a:spcBef>
                <a:spcPts val="0"/>
              </a:spcBef>
              <a:spcAft>
                <a:spcPts val="0"/>
              </a:spcAft>
              <a:buClr>
                <a:schemeClr val="lt2"/>
              </a:buClr>
              <a:buSzPts val="1600"/>
              <a:buNone/>
              <a:defRPr sz="1600">
                <a:solidFill>
                  <a:schemeClr val="lt2"/>
                </a:solidFill>
              </a:defRPr>
            </a:lvl8pPr>
            <a:lvl9pPr lvl="8" algn="l">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0000"/>
              <a:buNone/>
              <a:defRPr sz="10000">
                <a:solidFill>
                  <a:schemeClr val="lt1"/>
                </a:solidFill>
              </a:defRPr>
            </a:lvl1pPr>
            <a:lvl2pPr lvl="1" algn="l">
              <a:lnSpc>
                <a:spcPct val="100000"/>
              </a:lnSpc>
              <a:spcBef>
                <a:spcPts val="0"/>
              </a:spcBef>
              <a:spcAft>
                <a:spcPts val="0"/>
              </a:spcAft>
              <a:buClr>
                <a:schemeClr val="lt1"/>
              </a:buClr>
              <a:buSzPts val="10000"/>
              <a:buNone/>
              <a:defRPr sz="10000">
                <a:solidFill>
                  <a:schemeClr val="lt1"/>
                </a:solidFill>
              </a:defRPr>
            </a:lvl2pPr>
            <a:lvl3pPr lvl="2" algn="l">
              <a:lnSpc>
                <a:spcPct val="100000"/>
              </a:lnSpc>
              <a:spcBef>
                <a:spcPts val="0"/>
              </a:spcBef>
              <a:spcAft>
                <a:spcPts val="0"/>
              </a:spcAft>
              <a:buClr>
                <a:schemeClr val="lt1"/>
              </a:buClr>
              <a:buSzPts val="10000"/>
              <a:buNone/>
              <a:defRPr sz="10000">
                <a:solidFill>
                  <a:schemeClr val="lt1"/>
                </a:solidFill>
              </a:defRPr>
            </a:lvl3pPr>
            <a:lvl4pPr lvl="3" algn="l">
              <a:lnSpc>
                <a:spcPct val="100000"/>
              </a:lnSpc>
              <a:spcBef>
                <a:spcPts val="0"/>
              </a:spcBef>
              <a:spcAft>
                <a:spcPts val="0"/>
              </a:spcAft>
              <a:buClr>
                <a:schemeClr val="lt1"/>
              </a:buClr>
              <a:buSzPts val="10000"/>
              <a:buNone/>
              <a:defRPr sz="10000">
                <a:solidFill>
                  <a:schemeClr val="lt1"/>
                </a:solidFill>
              </a:defRPr>
            </a:lvl4pPr>
            <a:lvl5pPr lvl="4" algn="l">
              <a:lnSpc>
                <a:spcPct val="100000"/>
              </a:lnSpc>
              <a:spcBef>
                <a:spcPts val="0"/>
              </a:spcBef>
              <a:spcAft>
                <a:spcPts val="0"/>
              </a:spcAft>
              <a:buClr>
                <a:schemeClr val="lt1"/>
              </a:buClr>
              <a:buSzPts val="10000"/>
              <a:buNone/>
              <a:defRPr sz="10000">
                <a:solidFill>
                  <a:schemeClr val="lt1"/>
                </a:solidFill>
              </a:defRPr>
            </a:lvl5pPr>
            <a:lvl6pPr lvl="5" algn="l">
              <a:lnSpc>
                <a:spcPct val="100000"/>
              </a:lnSpc>
              <a:spcBef>
                <a:spcPts val="0"/>
              </a:spcBef>
              <a:spcAft>
                <a:spcPts val="0"/>
              </a:spcAft>
              <a:buClr>
                <a:schemeClr val="lt1"/>
              </a:buClr>
              <a:buSzPts val="10000"/>
              <a:buNone/>
              <a:defRPr sz="10000">
                <a:solidFill>
                  <a:schemeClr val="lt1"/>
                </a:solidFill>
              </a:defRPr>
            </a:lvl6pPr>
            <a:lvl7pPr lvl="6" algn="l">
              <a:lnSpc>
                <a:spcPct val="100000"/>
              </a:lnSpc>
              <a:spcBef>
                <a:spcPts val="0"/>
              </a:spcBef>
              <a:spcAft>
                <a:spcPts val="0"/>
              </a:spcAft>
              <a:buClr>
                <a:schemeClr val="lt1"/>
              </a:buClr>
              <a:buSzPts val="10000"/>
              <a:buNone/>
              <a:defRPr sz="10000">
                <a:solidFill>
                  <a:schemeClr val="lt1"/>
                </a:solidFill>
              </a:defRPr>
            </a:lvl7pPr>
            <a:lvl8pPr lvl="7" algn="l">
              <a:lnSpc>
                <a:spcPct val="100000"/>
              </a:lnSpc>
              <a:spcBef>
                <a:spcPts val="0"/>
              </a:spcBef>
              <a:spcAft>
                <a:spcPts val="0"/>
              </a:spcAft>
              <a:buClr>
                <a:schemeClr val="lt1"/>
              </a:buClr>
              <a:buSzPts val="10000"/>
              <a:buNone/>
              <a:defRPr sz="10000">
                <a:solidFill>
                  <a:schemeClr val="lt1"/>
                </a:solidFill>
              </a:defRPr>
            </a:lvl8pPr>
            <a:lvl9pPr lvl="8" algn="l">
              <a:lnSpc>
                <a:spcPct val="100000"/>
              </a:lnSpc>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1600"/>
              </a:spcBef>
              <a:spcAft>
                <a:spcPts val="0"/>
              </a:spcAft>
              <a:buClr>
                <a:schemeClr val="accent2"/>
              </a:buClr>
              <a:buSzPts val="1100"/>
              <a:buChar char="○"/>
              <a:defRPr>
                <a:solidFill>
                  <a:schemeClr val="accent2"/>
                </a:solidFill>
              </a:defRPr>
            </a:lvl2pPr>
            <a:lvl3pPr indent="-298450" lvl="2" marL="1371600" algn="l">
              <a:lnSpc>
                <a:spcPct val="115000"/>
              </a:lnSpc>
              <a:spcBef>
                <a:spcPts val="1600"/>
              </a:spcBef>
              <a:spcAft>
                <a:spcPts val="0"/>
              </a:spcAft>
              <a:buClr>
                <a:schemeClr val="accent2"/>
              </a:buClr>
              <a:buSzPts val="1100"/>
              <a:buChar char="■"/>
              <a:defRPr>
                <a:solidFill>
                  <a:schemeClr val="accent2"/>
                </a:solidFill>
              </a:defRPr>
            </a:lvl3pPr>
            <a:lvl4pPr indent="-298450" lvl="3" marL="1828800" algn="l">
              <a:lnSpc>
                <a:spcPct val="115000"/>
              </a:lnSpc>
              <a:spcBef>
                <a:spcPts val="1600"/>
              </a:spcBef>
              <a:spcAft>
                <a:spcPts val="0"/>
              </a:spcAft>
              <a:buClr>
                <a:schemeClr val="accent2"/>
              </a:buClr>
              <a:buSzPts val="1100"/>
              <a:buChar char="●"/>
              <a:defRPr>
                <a:solidFill>
                  <a:schemeClr val="accent2"/>
                </a:solidFill>
              </a:defRPr>
            </a:lvl4pPr>
            <a:lvl5pPr indent="-298450" lvl="4" marL="2286000" algn="l">
              <a:lnSpc>
                <a:spcPct val="115000"/>
              </a:lnSpc>
              <a:spcBef>
                <a:spcPts val="1600"/>
              </a:spcBef>
              <a:spcAft>
                <a:spcPts val="0"/>
              </a:spcAft>
              <a:buClr>
                <a:schemeClr val="accent2"/>
              </a:buClr>
              <a:buSzPts val="1100"/>
              <a:buChar char="○"/>
              <a:defRPr>
                <a:solidFill>
                  <a:schemeClr val="accent2"/>
                </a:solidFill>
              </a:defRPr>
            </a:lvl5pPr>
            <a:lvl6pPr indent="-298450" lvl="5" marL="2743200" algn="l">
              <a:lnSpc>
                <a:spcPct val="115000"/>
              </a:lnSpc>
              <a:spcBef>
                <a:spcPts val="1600"/>
              </a:spcBef>
              <a:spcAft>
                <a:spcPts val="0"/>
              </a:spcAft>
              <a:buClr>
                <a:schemeClr val="accent2"/>
              </a:buClr>
              <a:buSzPts val="1100"/>
              <a:buChar char="■"/>
              <a:defRPr>
                <a:solidFill>
                  <a:schemeClr val="accent2"/>
                </a:solidFill>
              </a:defRPr>
            </a:lvl6pPr>
            <a:lvl7pPr indent="-298450" lvl="6" marL="3200400" algn="l">
              <a:lnSpc>
                <a:spcPct val="115000"/>
              </a:lnSpc>
              <a:spcBef>
                <a:spcPts val="1600"/>
              </a:spcBef>
              <a:spcAft>
                <a:spcPts val="0"/>
              </a:spcAft>
              <a:buClr>
                <a:schemeClr val="accent2"/>
              </a:buClr>
              <a:buSzPts val="1100"/>
              <a:buChar char="●"/>
              <a:defRPr>
                <a:solidFill>
                  <a:schemeClr val="accent2"/>
                </a:solidFill>
              </a:defRPr>
            </a:lvl7pPr>
            <a:lvl8pPr indent="-298450" lvl="7" marL="3657600" algn="l">
              <a:lnSpc>
                <a:spcPct val="115000"/>
              </a:lnSpc>
              <a:spcBef>
                <a:spcPts val="1600"/>
              </a:spcBef>
              <a:spcAft>
                <a:spcPts val="0"/>
              </a:spcAft>
              <a:buClr>
                <a:schemeClr val="accent2"/>
              </a:buClr>
              <a:buSzPts val="1100"/>
              <a:buChar char="○"/>
              <a:defRPr>
                <a:solidFill>
                  <a:schemeClr val="accent2"/>
                </a:solidFill>
              </a:defRPr>
            </a:lvl8pPr>
            <a:lvl9pPr indent="-298450" lvl="8" marL="4114800" algn="l">
              <a:lnSpc>
                <a:spcPct val="115000"/>
              </a:lnSpc>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3"/>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17" name="Google Shape;17;p3"/>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18" name="Google Shape;18;p3"/>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9" name="Google Shape;19;p3"/>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0" name="Google Shape;20;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21" name="Shape 21"/>
        <p:cNvGrpSpPr/>
        <p:nvPr/>
      </p:nvGrpSpPr>
      <p:grpSpPr>
        <a:xfrm>
          <a:off x="0" y="0"/>
          <a:ext cx="0" cy="0"/>
          <a:chOff x="0" y="0"/>
          <a:chExt cx="0" cy="0"/>
        </a:xfrm>
      </p:grpSpPr>
      <p:sp>
        <p:nvSpPr>
          <p:cNvPr id="22" name="Google Shape;22;p4"/>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23" name="Google Shape;23;p4"/>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24" name="Google Shape;24;p4"/>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5" name="Google Shape;25;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6"/>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7"/>
          <p:cNvSpPr txBox="1"/>
          <p:nvPr>
            <p:ph type="title"/>
          </p:nvPr>
        </p:nvSpPr>
        <p:spPr>
          <a:xfrm>
            <a:off x="311725" y="500925"/>
            <a:ext cx="3127500" cy="182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1600"/>
              </a:spcBef>
              <a:spcAft>
                <a:spcPts val="0"/>
              </a:spcAft>
              <a:buClr>
                <a:schemeClr val="accent2"/>
              </a:buClr>
              <a:buSzPts val="1100"/>
              <a:buChar char="○"/>
              <a:defRPr>
                <a:solidFill>
                  <a:schemeClr val="accent2"/>
                </a:solidFill>
              </a:defRPr>
            </a:lvl2pPr>
            <a:lvl3pPr indent="-298450" lvl="2" marL="1371600" algn="l">
              <a:lnSpc>
                <a:spcPct val="115000"/>
              </a:lnSpc>
              <a:spcBef>
                <a:spcPts val="1600"/>
              </a:spcBef>
              <a:spcAft>
                <a:spcPts val="0"/>
              </a:spcAft>
              <a:buClr>
                <a:schemeClr val="accent2"/>
              </a:buClr>
              <a:buSzPts val="1100"/>
              <a:buChar char="■"/>
              <a:defRPr>
                <a:solidFill>
                  <a:schemeClr val="accent2"/>
                </a:solidFill>
              </a:defRPr>
            </a:lvl3pPr>
            <a:lvl4pPr indent="-298450" lvl="3" marL="1828800" algn="l">
              <a:lnSpc>
                <a:spcPct val="115000"/>
              </a:lnSpc>
              <a:spcBef>
                <a:spcPts val="1600"/>
              </a:spcBef>
              <a:spcAft>
                <a:spcPts val="0"/>
              </a:spcAft>
              <a:buClr>
                <a:schemeClr val="accent2"/>
              </a:buClr>
              <a:buSzPts val="1100"/>
              <a:buChar char="●"/>
              <a:defRPr>
                <a:solidFill>
                  <a:schemeClr val="accent2"/>
                </a:solidFill>
              </a:defRPr>
            </a:lvl4pPr>
            <a:lvl5pPr indent="-298450" lvl="4" marL="2286000" algn="l">
              <a:lnSpc>
                <a:spcPct val="115000"/>
              </a:lnSpc>
              <a:spcBef>
                <a:spcPts val="1600"/>
              </a:spcBef>
              <a:spcAft>
                <a:spcPts val="0"/>
              </a:spcAft>
              <a:buClr>
                <a:schemeClr val="accent2"/>
              </a:buClr>
              <a:buSzPts val="1100"/>
              <a:buChar char="○"/>
              <a:defRPr>
                <a:solidFill>
                  <a:schemeClr val="accent2"/>
                </a:solidFill>
              </a:defRPr>
            </a:lvl5pPr>
            <a:lvl6pPr indent="-298450" lvl="5" marL="2743200" algn="l">
              <a:lnSpc>
                <a:spcPct val="115000"/>
              </a:lnSpc>
              <a:spcBef>
                <a:spcPts val="1600"/>
              </a:spcBef>
              <a:spcAft>
                <a:spcPts val="0"/>
              </a:spcAft>
              <a:buClr>
                <a:schemeClr val="accent2"/>
              </a:buClr>
              <a:buSzPts val="1100"/>
              <a:buChar char="■"/>
              <a:defRPr>
                <a:solidFill>
                  <a:schemeClr val="accent2"/>
                </a:solidFill>
              </a:defRPr>
            </a:lvl6pPr>
            <a:lvl7pPr indent="-298450" lvl="6" marL="3200400" algn="l">
              <a:lnSpc>
                <a:spcPct val="115000"/>
              </a:lnSpc>
              <a:spcBef>
                <a:spcPts val="1600"/>
              </a:spcBef>
              <a:spcAft>
                <a:spcPts val="0"/>
              </a:spcAft>
              <a:buClr>
                <a:schemeClr val="accent2"/>
              </a:buClr>
              <a:buSzPts val="1100"/>
              <a:buChar char="●"/>
              <a:defRPr>
                <a:solidFill>
                  <a:schemeClr val="accent2"/>
                </a:solidFill>
              </a:defRPr>
            </a:lvl7pPr>
            <a:lvl8pPr indent="-298450" lvl="7" marL="3657600" algn="l">
              <a:lnSpc>
                <a:spcPct val="115000"/>
              </a:lnSpc>
              <a:spcBef>
                <a:spcPts val="1600"/>
              </a:spcBef>
              <a:spcAft>
                <a:spcPts val="0"/>
              </a:spcAft>
              <a:buClr>
                <a:schemeClr val="accent2"/>
              </a:buClr>
              <a:buSzPts val="1100"/>
              <a:buChar char="○"/>
              <a:defRPr>
                <a:solidFill>
                  <a:schemeClr val="accent2"/>
                </a:solidFill>
              </a:defRPr>
            </a:lvl8pPr>
            <a:lvl9pPr indent="-298450" lvl="8" marL="4114800" algn="l">
              <a:lnSpc>
                <a:spcPct val="115000"/>
              </a:lnSpc>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9"/>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None/>
              <a:defRPr sz="1600">
                <a:solidFill>
                  <a:schemeClr val="accent2"/>
                </a:solidFill>
              </a:defRPr>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0"/>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25.png"/><Relationship Id="rId5" Type="http://schemas.openxmlformats.org/officeDocument/2006/relationships/image" Target="../media/image21.png"/><Relationship Id="rId6" Type="http://schemas.openxmlformats.org/officeDocument/2006/relationships/image" Target="../media/image20.png"/><Relationship Id="rId7"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26.png"/><Relationship Id="rId6"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7.png"/><Relationship Id="rId6"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Using Machine Learning to Classify Car Brands</a:t>
            </a:r>
            <a:endParaRPr/>
          </a:p>
        </p:txBody>
      </p:sp>
      <p:sp>
        <p:nvSpPr>
          <p:cNvPr id="65" name="Google Shape;65;p13"/>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b="1" lang="en" sz="2000"/>
              <a:t>Team 4:</a:t>
            </a:r>
            <a:endParaRPr b="1" sz="2000"/>
          </a:p>
          <a:p>
            <a:pPr indent="-355600" lvl="0" marL="457200" rtl="0" algn="l">
              <a:lnSpc>
                <a:spcPct val="100000"/>
              </a:lnSpc>
              <a:spcBef>
                <a:spcPts val="0"/>
              </a:spcBef>
              <a:spcAft>
                <a:spcPts val="0"/>
              </a:spcAft>
              <a:buSzPts val="2000"/>
              <a:buChar char="●"/>
            </a:pPr>
            <a:r>
              <a:rPr lang="en" sz="2000"/>
              <a:t>Atharva Datar</a:t>
            </a:r>
            <a:endParaRPr sz="2000"/>
          </a:p>
          <a:p>
            <a:pPr indent="-355600" lvl="0" marL="457200" rtl="0" algn="l">
              <a:lnSpc>
                <a:spcPct val="100000"/>
              </a:lnSpc>
              <a:spcBef>
                <a:spcPts val="0"/>
              </a:spcBef>
              <a:spcAft>
                <a:spcPts val="0"/>
              </a:spcAft>
              <a:buSzPts val="2000"/>
              <a:buChar char="●"/>
            </a:pPr>
            <a:r>
              <a:rPr lang="en" sz="2000"/>
              <a:t>Eric Geerts</a:t>
            </a:r>
            <a:endParaRPr sz="2000"/>
          </a:p>
          <a:p>
            <a:pPr indent="-355600" lvl="0" marL="457200" rtl="0" algn="l">
              <a:lnSpc>
                <a:spcPct val="100000"/>
              </a:lnSpc>
              <a:spcBef>
                <a:spcPts val="0"/>
              </a:spcBef>
              <a:spcAft>
                <a:spcPts val="0"/>
              </a:spcAft>
              <a:buSzPts val="2000"/>
              <a:buChar char="●"/>
            </a:pPr>
            <a:r>
              <a:rPr lang="en" sz="2000"/>
              <a:t>Varun Sampat</a:t>
            </a:r>
            <a:endParaRPr sz="2000"/>
          </a:p>
          <a:p>
            <a:pPr indent="-355600" lvl="0" marL="457200" rtl="0" algn="l">
              <a:lnSpc>
                <a:spcPct val="100000"/>
              </a:lnSpc>
              <a:spcBef>
                <a:spcPts val="0"/>
              </a:spcBef>
              <a:spcAft>
                <a:spcPts val="0"/>
              </a:spcAft>
              <a:buSzPts val="2000"/>
              <a:buChar char="●"/>
            </a:pPr>
            <a:r>
              <a:rPr lang="en" sz="2000"/>
              <a:t>Vineet Kaushik</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Model</a:t>
            </a:r>
            <a:endParaRPr/>
          </a:p>
        </p:txBody>
      </p:sp>
      <p:pic>
        <p:nvPicPr>
          <p:cNvPr id="140" name="Google Shape;140;p22"/>
          <p:cNvPicPr preferRelativeResize="0"/>
          <p:nvPr/>
        </p:nvPicPr>
        <p:blipFill rotWithShape="1">
          <a:blip r:embed="rId3">
            <a:alphaModFix/>
          </a:blip>
          <a:srcRect b="0" l="0" r="0" t="0"/>
          <a:stretch/>
        </p:blipFill>
        <p:spPr>
          <a:xfrm>
            <a:off x="5971655" y="0"/>
            <a:ext cx="3172345" cy="5143500"/>
          </a:xfrm>
          <a:prstGeom prst="rect">
            <a:avLst/>
          </a:prstGeom>
          <a:noFill/>
          <a:ln>
            <a:noFill/>
          </a:ln>
        </p:spPr>
      </p:pic>
      <p:sp>
        <p:nvSpPr>
          <p:cNvPr id="141" name="Google Shape;141;p22"/>
          <p:cNvSpPr txBox="1"/>
          <p:nvPr>
            <p:ph idx="1" type="body"/>
          </p:nvPr>
        </p:nvSpPr>
        <p:spPr>
          <a:xfrm>
            <a:off x="1975" y="1096100"/>
            <a:ext cx="4326000" cy="1543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Char char="●"/>
            </a:pPr>
            <a:r>
              <a:rPr lang="en" sz="1800">
                <a:solidFill>
                  <a:srgbClr val="FFFFFF"/>
                </a:solidFill>
              </a:rPr>
              <a:t>Pretrained </a:t>
            </a:r>
            <a:r>
              <a:rPr b="1" lang="en" sz="1800">
                <a:solidFill>
                  <a:srgbClr val="FFFFFF"/>
                </a:solidFill>
              </a:rPr>
              <a:t>ResNet34</a:t>
            </a:r>
            <a:r>
              <a:rPr lang="en" sz="1800">
                <a:solidFill>
                  <a:srgbClr val="FFFFFF"/>
                </a:solidFill>
              </a:rPr>
              <a:t> model</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 sz="1800">
                <a:solidFill>
                  <a:srgbClr val="FFFFFF"/>
                </a:solidFill>
              </a:rPr>
              <a:t>34 convolution layers, split into 4 sequential layers</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 sz="1800">
                <a:solidFill>
                  <a:srgbClr val="FFFFFF"/>
                </a:solidFill>
              </a:rPr>
              <a:t>One fully connected layer with 512 inputs</a:t>
            </a:r>
            <a:endParaRPr sz="1800">
              <a:solidFill>
                <a:srgbClr val="FFFFFF"/>
              </a:solidFill>
            </a:endParaRPr>
          </a:p>
          <a:p>
            <a:pPr indent="0" lvl="0" marL="0" rtl="0" algn="l">
              <a:lnSpc>
                <a:spcPct val="115000"/>
              </a:lnSpc>
              <a:spcBef>
                <a:spcPts val="1600"/>
              </a:spcBef>
              <a:spcAft>
                <a:spcPts val="1600"/>
              </a:spcAft>
              <a:buSzPts val="1300"/>
              <a:buNone/>
            </a:pPr>
            <a:r>
              <a:t/>
            </a:r>
            <a:endParaRPr sz="1800">
              <a:solidFill>
                <a:srgbClr val="FFFFFF"/>
              </a:solidFill>
            </a:endParaRPr>
          </a:p>
        </p:txBody>
      </p:sp>
      <p:pic>
        <p:nvPicPr>
          <p:cNvPr id="142" name="Google Shape;142;p22"/>
          <p:cNvPicPr preferRelativeResize="0"/>
          <p:nvPr/>
        </p:nvPicPr>
        <p:blipFill rotWithShape="1">
          <a:blip r:embed="rId4">
            <a:alphaModFix/>
          </a:blip>
          <a:srcRect b="0" l="0" r="0" t="0"/>
          <a:stretch/>
        </p:blipFill>
        <p:spPr>
          <a:xfrm>
            <a:off x="1938" y="2748850"/>
            <a:ext cx="4326075" cy="23946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Hyperparameter tuning!</a:t>
            </a:r>
            <a:endParaRPr/>
          </a:p>
        </p:txBody>
      </p:sp>
      <p:sp>
        <p:nvSpPr>
          <p:cNvPr id="148" name="Google Shape;148;p23"/>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Model 1- batch_size = 512, num_epochs = 10, learn_rate = 0.001; Val accuracy = 0.81</a:t>
            </a:r>
            <a:endParaRPr/>
          </a:p>
          <a:p>
            <a:pPr indent="-311150" lvl="0" marL="457200" rtl="0" algn="l">
              <a:lnSpc>
                <a:spcPct val="115000"/>
              </a:lnSpc>
              <a:spcBef>
                <a:spcPts val="0"/>
              </a:spcBef>
              <a:spcAft>
                <a:spcPts val="0"/>
              </a:spcAft>
              <a:buSzPts val="1300"/>
              <a:buChar char="●"/>
            </a:pPr>
            <a:r>
              <a:rPr lang="en"/>
              <a:t>Model 2- batch_size = 128, num_epochs = 10, learn_rate = 0.001); Val accuracy = 0.82</a:t>
            </a:r>
            <a:endParaRPr/>
          </a:p>
          <a:p>
            <a:pPr indent="-311150" lvl="0" marL="457200" rtl="0" algn="l">
              <a:lnSpc>
                <a:spcPct val="115000"/>
              </a:lnSpc>
              <a:spcBef>
                <a:spcPts val="0"/>
              </a:spcBef>
              <a:spcAft>
                <a:spcPts val="0"/>
              </a:spcAft>
              <a:buSzPts val="1300"/>
              <a:buChar char="●"/>
            </a:pPr>
            <a:r>
              <a:rPr lang="en"/>
              <a:t>Model 3- batch_size=64, num_epochs=10, learn_rate = 0.001; Val accuracy = 0.825</a:t>
            </a:r>
            <a:endParaRPr/>
          </a:p>
          <a:p>
            <a:pPr indent="-311150" lvl="0" marL="457200" rtl="0" algn="l">
              <a:lnSpc>
                <a:spcPct val="115000"/>
              </a:lnSpc>
              <a:spcBef>
                <a:spcPts val="0"/>
              </a:spcBef>
              <a:spcAft>
                <a:spcPts val="0"/>
              </a:spcAft>
              <a:buSzPts val="1300"/>
              <a:buChar char="●"/>
            </a:pPr>
            <a:r>
              <a:rPr lang="en"/>
              <a:t>Model4- batch_size=32, num_epochs=10, learn_rate = 0.001; Val accuracy = 0.833</a:t>
            </a:r>
            <a:endParaRPr/>
          </a:p>
          <a:p>
            <a:pPr indent="-311150" lvl="0" marL="457200" rtl="0" algn="l">
              <a:lnSpc>
                <a:spcPct val="115000"/>
              </a:lnSpc>
              <a:spcBef>
                <a:spcPts val="0"/>
              </a:spcBef>
              <a:spcAft>
                <a:spcPts val="0"/>
              </a:spcAft>
              <a:buSzPts val="1300"/>
              <a:buChar char="●"/>
            </a:pPr>
            <a:r>
              <a:rPr lang="en"/>
              <a:t>Model 5- batch_size=32, num_epochs=10, learn_rate = 0.01; Val accuracy= 0.856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rPr b="1" lang="en"/>
              <a:t>Final Model:</a:t>
            </a:r>
            <a:r>
              <a:rPr lang="en"/>
              <a:t> </a:t>
            </a:r>
            <a:r>
              <a:rPr i="1" lang="en"/>
              <a:t>Model 5- batch_size=32, num_epochs=10, learn_rate = 0.01</a:t>
            </a:r>
            <a:endParaRPr i="1"/>
          </a:p>
        </p:txBody>
      </p:sp>
      <p:pic>
        <p:nvPicPr>
          <p:cNvPr id="149" name="Google Shape;149;p23"/>
          <p:cNvPicPr preferRelativeResize="0"/>
          <p:nvPr/>
        </p:nvPicPr>
        <p:blipFill rotWithShape="1">
          <a:blip r:embed="rId3">
            <a:alphaModFix/>
          </a:blip>
          <a:srcRect b="0" l="0" r="0" t="0"/>
          <a:stretch/>
        </p:blipFill>
        <p:spPr>
          <a:xfrm>
            <a:off x="8" y="2046500"/>
            <a:ext cx="4393909" cy="3097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311725" y="500925"/>
            <a:ext cx="3946800" cy="250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Results &amp; Discussion</a:t>
            </a:r>
            <a:endParaRPr/>
          </a:p>
        </p:txBody>
      </p:sp>
      <p:pic>
        <p:nvPicPr>
          <p:cNvPr id="155" name="Google Shape;155;p24"/>
          <p:cNvPicPr preferRelativeResize="0"/>
          <p:nvPr/>
        </p:nvPicPr>
        <p:blipFill rotWithShape="1">
          <a:blip r:embed="rId3">
            <a:alphaModFix/>
          </a:blip>
          <a:srcRect b="0" l="1960" r="0" t="0"/>
          <a:stretch/>
        </p:blipFill>
        <p:spPr>
          <a:xfrm>
            <a:off x="4337025" y="881925"/>
            <a:ext cx="4781675" cy="573775"/>
          </a:xfrm>
          <a:prstGeom prst="rect">
            <a:avLst/>
          </a:prstGeom>
          <a:noFill/>
          <a:ln>
            <a:noFill/>
          </a:ln>
        </p:spPr>
      </p:pic>
      <p:pic>
        <p:nvPicPr>
          <p:cNvPr id="156" name="Google Shape;156;p24"/>
          <p:cNvPicPr preferRelativeResize="0"/>
          <p:nvPr/>
        </p:nvPicPr>
        <p:blipFill rotWithShape="1">
          <a:blip r:embed="rId4">
            <a:alphaModFix/>
          </a:blip>
          <a:srcRect b="0" l="0" r="0" t="0"/>
          <a:stretch/>
        </p:blipFill>
        <p:spPr>
          <a:xfrm>
            <a:off x="6966900" y="2270484"/>
            <a:ext cx="1680675" cy="2146204"/>
          </a:xfrm>
          <a:prstGeom prst="rect">
            <a:avLst/>
          </a:prstGeom>
          <a:noFill/>
          <a:ln>
            <a:noFill/>
          </a:ln>
        </p:spPr>
      </p:pic>
      <p:pic>
        <p:nvPicPr>
          <p:cNvPr id="157" name="Google Shape;157;p24"/>
          <p:cNvPicPr preferRelativeResize="0"/>
          <p:nvPr/>
        </p:nvPicPr>
        <p:blipFill rotWithShape="1">
          <a:blip r:embed="rId5">
            <a:alphaModFix/>
          </a:blip>
          <a:srcRect b="0" l="0" r="0" t="0"/>
          <a:stretch/>
        </p:blipFill>
        <p:spPr>
          <a:xfrm>
            <a:off x="163550" y="2253125"/>
            <a:ext cx="1680675" cy="2188624"/>
          </a:xfrm>
          <a:prstGeom prst="rect">
            <a:avLst/>
          </a:prstGeom>
          <a:noFill/>
          <a:ln>
            <a:noFill/>
          </a:ln>
        </p:spPr>
      </p:pic>
      <p:pic>
        <p:nvPicPr>
          <p:cNvPr id="158" name="Google Shape;158;p24"/>
          <p:cNvPicPr preferRelativeResize="0"/>
          <p:nvPr/>
        </p:nvPicPr>
        <p:blipFill rotWithShape="1">
          <a:blip r:embed="rId6">
            <a:alphaModFix/>
          </a:blip>
          <a:srcRect b="0" l="0" r="0" t="0"/>
          <a:stretch/>
        </p:blipFill>
        <p:spPr>
          <a:xfrm>
            <a:off x="2340755" y="2249275"/>
            <a:ext cx="1718295" cy="2188624"/>
          </a:xfrm>
          <a:prstGeom prst="rect">
            <a:avLst/>
          </a:prstGeom>
          <a:noFill/>
          <a:ln>
            <a:noFill/>
          </a:ln>
        </p:spPr>
      </p:pic>
      <p:sp>
        <p:nvSpPr>
          <p:cNvPr id="159" name="Google Shape;159;p24"/>
          <p:cNvSpPr txBox="1"/>
          <p:nvPr/>
        </p:nvSpPr>
        <p:spPr>
          <a:xfrm>
            <a:off x="-12" y="4437900"/>
            <a:ext cx="2008800" cy="32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oboto"/>
                <a:ea typeface="Roboto"/>
                <a:cs typeface="Roboto"/>
                <a:sym typeface="Roboto"/>
              </a:rPr>
              <a:t>Correct</a:t>
            </a:r>
            <a:endParaRPr b="0" i="0" sz="1400" u="none" cap="none" strike="noStrike">
              <a:solidFill>
                <a:srgbClr val="FFFFFF"/>
              </a:solidFill>
              <a:latin typeface="Roboto"/>
              <a:ea typeface="Roboto"/>
              <a:cs typeface="Roboto"/>
              <a:sym typeface="Roboto"/>
            </a:endParaRPr>
          </a:p>
        </p:txBody>
      </p:sp>
      <p:sp>
        <p:nvSpPr>
          <p:cNvPr id="160" name="Google Shape;160;p24"/>
          <p:cNvSpPr txBox="1"/>
          <p:nvPr/>
        </p:nvSpPr>
        <p:spPr>
          <a:xfrm>
            <a:off x="2249788" y="4437900"/>
            <a:ext cx="2008800" cy="32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oboto"/>
                <a:ea typeface="Roboto"/>
                <a:cs typeface="Roboto"/>
                <a:sym typeface="Roboto"/>
              </a:rPr>
              <a:t>Correct</a:t>
            </a:r>
            <a:endParaRPr b="0" i="0" sz="1400" u="none" cap="none" strike="noStrike">
              <a:solidFill>
                <a:srgbClr val="FFFFFF"/>
              </a:solidFill>
              <a:latin typeface="Roboto"/>
              <a:ea typeface="Roboto"/>
              <a:cs typeface="Roboto"/>
              <a:sym typeface="Roboto"/>
            </a:endParaRPr>
          </a:p>
        </p:txBody>
      </p:sp>
      <p:sp>
        <p:nvSpPr>
          <p:cNvPr id="161" name="Google Shape;161;p24"/>
          <p:cNvSpPr txBox="1"/>
          <p:nvPr/>
        </p:nvSpPr>
        <p:spPr>
          <a:xfrm>
            <a:off x="4633513" y="4393650"/>
            <a:ext cx="2008800" cy="32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Correct</a:t>
            </a:r>
            <a:endParaRPr b="0" i="0" sz="1400" u="none" cap="none" strike="noStrike">
              <a:solidFill>
                <a:srgbClr val="000000"/>
              </a:solidFill>
              <a:latin typeface="Roboto"/>
              <a:ea typeface="Roboto"/>
              <a:cs typeface="Roboto"/>
              <a:sym typeface="Roboto"/>
            </a:endParaRPr>
          </a:p>
        </p:txBody>
      </p:sp>
      <p:sp>
        <p:nvSpPr>
          <p:cNvPr id="162" name="Google Shape;162;p24"/>
          <p:cNvSpPr txBox="1"/>
          <p:nvPr/>
        </p:nvSpPr>
        <p:spPr>
          <a:xfrm>
            <a:off x="6883313" y="4381500"/>
            <a:ext cx="2008800" cy="32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Correct</a:t>
            </a:r>
            <a:endParaRPr b="0" i="0" sz="1400" u="none" cap="none" strike="noStrike">
              <a:solidFill>
                <a:srgbClr val="000000"/>
              </a:solidFill>
              <a:latin typeface="Roboto"/>
              <a:ea typeface="Roboto"/>
              <a:cs typeface="Roboto"/>
              <a:sym typeface="Roboto"/>
            </a:endParaRPr>
          </a:p>
        </p:txBody>
      </p:sp>
      <p:pic>
        <p:nvPicPr>
          <p:cNvPr id="163" name="Google Shape;163;p24"/>
          <p:cNvPicPr preferRelativeResize="0"/>
          <p:nvPr/>
        </p:nvPicPr>
        <p:blipFill rotWithShape="1">
          <a:blip r:embed="rId7">
            <a:alphaModFix/>
          </a:blip>
          <a:srcRect b="0" l="0" r="0" t="0"/>
          <a:stretch/>
        </p:blipFill>
        <p:spPr>
          <a:xfrm>
            <a:off x="4730625" y="2280163"/>
            <a:ext cx="1680675" cy="2134554"/>
          </a:xfrm>
          <a:prstGeom prst="rect">
            <a:avLst/>
          </a:prstGeom>
          <a:noFill/>
          <a:ln>
            <a:noFill/>
          </a:ln>
        </p:spPr>
      </p:pic>
      <p:sp>
        <p:nvSpPr>
          <p:cNvPr id="164" name="Google Shape;164;p24"/>
          <p:cNvSpPr txBox="1"/>
          <p:nvPr/>
        </p:nvSpPr>
        <p:spPr>
          <a:xfrm>
            <a:off x="185025" y="1780550"/>
            <a:ext cx="4014900" cy="49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oboto"/>
                <a:ea typeface="Roboto"/>
                <a:cs typeface="Roboto"/>
                <a:sym typeface="Roboto"/>
              </a:rPr>
              <a:t>Results of images taken from the test data set:</a:t>
            </a:r>
            <a:endParaRPr b="0" i="0" sz="1400" u="none" cap="none" strike="noStrike">
              <a:solidFill>
                <a:srgbClr val="FFFFFF"/>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311725" y="500925"/>
            <a:ext cx="4015500" cy="250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Live Demonstration &amp; further discussion</a:t>
            </a:r>
            <a:endParaRPr/>
          </a:p>
        </p:txBody>
      </p:sp>
      <p:sp>
        <p:nvSpPr>
          <p:cNvPr id="170" name="Google Shape;170;p25"/>
          <p:cNvSpPr txBox="1"/>
          <p:nvPr>
            <p:ph idx="1" type="body"/>
          </p:nvPr>
        </p:nvSpPr>
        <p:spPr>
          <a:xfrm>
            <a:off x="81775" y="1466025"/>
            <a:ext cx="4166400" cy="1543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Char char="●"/>
            </a:pPr>
            <a:r>
              <a:rPr lang="en" sz="1800">
                <a:solidFill>
                  <a:srgbClr val="FFFFFF"/>
                </a:solidFill>
              </a:rPr>
              <a:t>The images on the right are taken by us (2020), from the streets of more recent models of brands in the data set</a:t>
            </a:r>
            <a:endParaRPr sz="1800">
              <a:solidFill>
                <a:srgbClr val="FFFFFF"/>
              </a:solidFill>
            </a:endParaRPr>
          </a:p>
        </p:txBody>
      </p:sp>
      <p:pic>
        <p:nvPicPr>
          <p:cNvPr id="171" name="Google Shape;171;p25"/>
          <p:cNvPicPr preferRelativeResize="0"/>
          <p:nvPr/>
        </p:nvPicPr>
        <p:blipFill rotWithShape="1">
          <a:blip r:embed="rId3">
            <a:alphaModFix/>
          </a:blip>
          <a:srcRect b="0" l="0" r="0" t="0"/>
          <a:stretch/>
        </p:blipFill>
        <p:spPr>
          <a:xfrm>
            <a:off x="4858638" y="2520428"/>
            <a:ext cx="1919125" cy="2323845"/>
          </a:xfrm>
          <a:prstGeom prst="rect">
            <a:avLst/>
          </a:prstGeom>
          <a:noFill/>
          <a:ln>
            <a:noFill/>
          </a:ln>
        </p:spPr>
      </p:pic>
      <p:pic>
        <p:nvPicPr>
          <p:cNvPr id="172" name="Google Shape;172;p25"/>
          <p:cNvPicPr preferRelativeResize="0"/>
          <p:nvPr/>
        </p:nvPicPr>
        <p:blipFill rotWithShape="1">
          <a:blip r:embed="rId4">
            <a:alphaModFix/>
          </a:blip>
          <a:srcRect b="0" l="0" r="0" t="0"/>
          <a:stretch/>
        </p:blipFill>
        <p:spPr>
          <a:xfrm>
            <a:off x="7224475" y="2583975"/>
            <a:ext cx="1919125" cy="2336326"/>
          </a:xfrm>
          <a:prstGeom prst="rect">
            <a:avLst/>
          </a:prstGeom>
          <a:noFill/>
          <a:ln>
            <a:noFill/>
          </a:ln>
        </p:spPr>
      </p:pic>
      <p:pic>
        <p:nvPicPr>
          <p:cNvPr id="173" name="Google Shape;173;p25"/>
          <p:cNvPicPr preferRelativeResize="0"/>
          <p:nvPr/>
        </p:nvPicPr>
        <p:blipFill rotWithShape="1">
          <a:blip r:embed="rId5">
            <a:alphaModFix/>
          </a:blip>
          <a:srcRect b="0" l="0" r="0" t="0"/>
          <a:stretch/>
        </p:blipFill>
        <p:spPr>
          <a:xfrm>
            <a:off x="4704325" y="28525"/>
            <a:ext cx="1990711" cy="2383250"/>
          </a:xfrm>
          <a:prstGeom prst="rect">
            <a:avLst/>
          </a:prstGeom>
          <a:noFill/>
          <a:ln>
            <a:noFill/>
          </a:ln>
        </p:spPr>
      </p:pic>
      <p:pic>
        <p:nvPicPr>
          <p:cNvPr id="174" name="Google Shape;174;p25"/>
          <p:cNvPicPr preferRelativeResize="0"/>
          <p:nvPr/>
        </p:nvPicPr>
        <p:blipFill rotWithShape="1">
          <a:blip r:embed="rId6">
            <a:alphaModFix/>
          </a:blip>
          <a:srcRect b="0" l="0" r="0" t="0"/>
          <a:stretch/>
        </p:blipFill>
        <p:spPr>
          <a:xfrm>
            <a:off x="7072075" y="10925"/>
            <a:ext cx="2071926" cy="2405156"/>
          </a:xfrm>
          <a:prstGeom prst="rect">
            <a:avLst/>
          </a:prstGeom>
          <a:noFill/>
          <a:ln>
            <a:noFill/>
          </a:ln>
        </p:spPr>
      </p:pic>
      <p:sp>
        <p:nvSpPr>
          <p:cNvPr id="175" name="Google Shape;175;p25"/>
          <p:cNvSpPr txBox="1"/>
          <p:nvPr/>
        </p:nvSpPr>
        <p:spPr>
          <a:xfrm>
            <a:off x="4817488" y="4818900"/>
            <a:ext cx="2008800" cy="32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Correct</a:t>
            </a:r>
            <a:endParaRPr b="0" i="0" sz="1400" u="none" cap="none" strike="noStrike">
              <a:solidFill>
                <a:srgbClr val="000000"/>
              </a:solidFill>
              <a:latin typeface="Roboto"/>
              <a:ea typeface="Roboto"/>
              <a:cs typeface="Roboto"/>
              <a:sym typeface="Roboto"/>
            </a:endParaRPr>
          </a:p>
        </p:txBody>
      </p:sp>
      <p:sp>
        <p:nvSpPr>
          <p:cNvPr id="176" name="Google Shape;176;p25"/>
          <p:cNvSpPr txBox="1"/>
          <p:nvPr/>
        </p:nvSpPr>
        <p:spPr>
          <a:xfrm>
            <a:off x="4817488" y="2259375"/>
            <a:ext cx="2008800" cy="32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Correct</a:t>
            </a:r>
            <a:endParaRPr b="0" i="0" sz="1400" u="none" cap="none" strike="noStrike">
              <a:solidFill>
                <a:srgbClr val="000000"/>
              </a:solidFill>
              <a:latin typeface="Roboto"/>
              <a:ea typeface="Roboto"/>
              <a:cs typeface="Roboto"/>
              <a:sym typeface="Roboto"/>
            </a:endParaRPr>
          </a:p>
        </p:txBody>
      </p:sp>
      <p:sp>
        <p:nvSpPr>
          <p:cNvPr id="177" name="Google Shape;177;p25"/>
          <p:cNvSpPr txBox="1"/>
          <p:nvPr/>
        </p:nvSpPr>
        <p:spPr>
          <a:xfrm>
            <a:off x="7103625" y="2259375"/>
            <a:ext cx="2008800" cy="32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Correct</a:t>
            </a:r>
            <a:endParaRPr b="0" i="0" sz="1400" u="none" cap="none" strike="noStrike">
              <a:solidFill>
                <a:srgbClr val="000000"/>
              </a:solidFill>
              <a:latin typeface="Roboto"/>
              <a:ea typeface="Roboto"/>
              <a:cs typeface="Roboto"/>
              <a:sym typeface="Roboto"/>
            </a:endParaRPr>
          </a:p>
        </p:txBody>
      </p:sp>
      <p:sp>
        <p:nvSpPr>
          <p:cNvPr id="178" name="Google Shape;178;p25"/>
          <p:cNvSpPr txBox="1"/>
          <p:nvPr/>
        </p:nvSpPr>
        <p:spPr>
          <a:xfrm>
            <a:off x="7179625" y="4818900"/>
            <a:ext cx="2008800" cy="32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Incorrect</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Further discussion</a:t>
            </a:r>
            <a:endParaRPr/>
          </a:p>
        </p:txBody>
      </p:sp>
      <p:sp>
        <p:nvSpPr>
          <p:cNvPr id="184" name="Google Shape;184;p26"/>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Car models used in the demonstration were not actually in the data set. They were either newer versions of models in the dataset, or just models that were not in the dataset. Still, 3 out of the 4 pictures were correctly classified. This means the model was able to learn about the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Takeaways</a:t>
            </a:r>
            <a:endParaRPr/>
          </a:p>
        </p:txBody>
      </p:sp>
      <p:sp>
        <p:nvSpPr>
          <p:cNvPr id="190" name="Google Shape;190;p27"/>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What did you learn about machine learning?</a:t>
            </a:r>
            <a:endParaRPr/>
          </a:p>
          <a:p>
            <a:pPr indent="-311150" lvl="0" marL="457200" rtl="0" algn="l">
              <a:lnSpc>
                <a:spcPct val="115000"/>
              </a:lnSpc>
              <a:spcBef>
                <a:spcPts val="1600"/>
              </a:spcBef>
              <a:spcAft>
                <a:spcPts val="0"/>
              </a:spcAft>
              <a:buSzPts val="1300"/>
              <a:buChar char="●"/>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Thank you for your time!</a:t>
            </a:r>
            <a:endParaRPr/>
          </a:p>
          <a:p>
            <a:pPr indent="0" lvl="0" marL="0" rtl="0" algn="l">
              <a:lnSpc>
                <a:spcPct val="100000"/>
              </a:lnSpc>
              <a:spcBef>
                <a:spcPts val="0"/>
              </a:spcBef>
              <a:spcAft>
                <a:spcPts val="0"/>
              </a:spcAft>
              <a:buSzPts val="2800"/>
              <a:buNone/>
            </a:pPr>
            <a:r>
              <a:t/>
            </a:r>
            <a:endParaRPr/>
          </a:p>
          <a:p>
            <a:pPr indent="-406400" lvl="0" marL="457200" rtl="0" algn="l">
              <a:lnSpc>
                <a:spcPct val="100000"/>
              </a:lnSpc>
              <a:spcBef>
                <a:spcPts val="0"/>
              </a:spcBef>
              <a:spcAft>
                <a:spcPts val="0"/>
              </a:spcAft>
              <a:buSzPts val="2800"/>
              <a:buChar char="-"/>
            </a:pPr>
            <a:r>
              <a:rPr lang="en"/>
              <a:t>Team 4</a:t>
            </a:r>
            <a:endParaRPr/>
          </a:p>
        </p:txBody>
      </p:sp>
      <p:sp>
        <p:nvSpPr>
          <p:cNvPr id="196" name="Google Shape;196;p28"/>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References:</a:t>
            </a:r>
            <a:endParaRPr/>
          </a:p>
          <a:p>
            <a:pPr indent="-311150" lvl="0" marL="457200" rtl="0" algn="l">
              <a:lnSpc>
                <a:spcPct val="115000"/>
              </a:lnSpc>
              <a:spcBef>
                <a:spcPts val="1600"/>
              </a:spcBef>
              <a:spcAft>
                <a:spcPts val="0"/>
              </a:spcAft>
              <a:buSzPts val="1300"/>
              <a:buAutoNum type="arabicPeriod"/>
            </a:pPr>
            <a:r>
              <a:rPr lang="en"/>
              <a:t>The movie clip used in this video was from ‘The Fate of the Furious’. All copyrights are owned by the respective producers.</a:t>
            </a:r>
            <a:endParaRPr/>
          </a:p>
          <a:p>
            <a:pPr indent="-311150" lvl="0" marL="457200" rtl="0" algn="l">
              <a:lnSpc>
                <a:spcPct val="115000"/>
              </a:lnSpc>
              <a:spcBef>
                <a:spcPts val="0"/>
              </a:spcBef>
              <a:spcAft>
                <a:spcPts val="0"/>
              </a:spcAft>
              <a:buSzPts val="1300"/>
              <a:buAutoNum type="arabicPeriod"/>
            </a:pPr>
            <a:r>
              <a:rPr lang="en"/>
              <a:t>Stanford data set: 3D Object Representations for Fine-Grained Categorization.Jonathan Krause, Michael Stark, Jia Deng, Li Fei-Fei. 4th IEEE Workshop on 3D Representation and Recognition, at ICCV 2013 (3dRR-13). Sydney, Australia. Dec. 8, 2013.</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9"/>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Thank you!</a:t>
            </a:r>
            <a:endParaRPr/>
          </a:p>
        </p:txBody>
      </p:sp>
      <p:sp>
        <p:nvSpPr>
          <p:cNvPr id="202" name="Google Shape;202;p29"/>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Relevance</a:t>
            </a:r>
            <a:endParaRPr/>
          </a:p>
        </p:txBody>
      </p:sp>
      <p:sp>
        <p:nvSpPr>
          <p:cNvPr id="71" name="Google Shape;71;p14"/>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Define the problem</a:t>
            </a:r>
            <a:endParaRPr/>
          </a:p>
        </p:txBody>
      </p:sp>
      <p:pic>
        <p:nvPicPr>
          <p:cNvPr id="77" name="Google Shape;77;p15"/>
          <p:cNvPicPr preferRelativeResize="0"/>
          <p:nvPr/>
        </p:nvPicPr>
        <p:blipFill rotWithShape="1">
          <a:blip r:embed="rId3">
            <a:alphaModFix/>
          </a:blip>
          <a:srcRect b="0" l="0" r="0" t="0"/>
          <a:stretch/>
        </p:blipFill>
        <p:spPr>
          <a:xfrm>
            <a:off x="0" y="2431270"/>
            <a:ext cx="9143999" cy="2770909"/>
          </a:xfrm>
          <a:prstGeom prst="rect">
            <a:avLst/>
          </a:prstGeom>
          <a:noFill/>
          <a:ln>
            <a:noFill/>
          </a:ln>
        </p:spPr>
      </p:pic>
      <p:sp>
        <p:nvSpPr>
          <p:cNvPr id="78" name="Google Shape;78;p15"/>
          <p:cNvSpPr txBox="1"/>
          <p:nvPr/>
        </p:nvSpPr>
        <p:spPr>
          <a:xfrm>
            <a:off x="4660050" y="393500"/>
            <a:ext cx="4069200" cy="846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400"/>
              <a:buFont typeface="Arial"/>
              <a:buNone/>
            </a:pPr>
            <a:r>
              <a:rPr b="1" i="0" lang="en" sz="2400" u="none" cap="none" strike="noStrike">
                <a:solidFill>
                  <a:schemeClr val="dk1"/>
                </a:solidFill>
                <a:latin typeface="Merriweather"/>
                <a:ea typeface="Merriweather"/>
                <a:cs typeface="Merriweather"/>
                <a:sym typeface="Merriweather"/>
              </a:rPr>
              <a:t>East or West</a:t>
            </a:r>
            <a:endParaRPr b="1" i="0" sz="2400" u="none" cap="none" strike="noStrike">
              <a:solidFill>
                <a:schemeClr val="dk1"/>
              </a:solidFill>
              <a:latin typeface="Merriweather"/>
              <a:ea typeface="Merriweather"/>
              <a:cs typeface="Merriweather"/>
              <a:sym typeface="Merriweather"/>
            </a:endParaRPr>
          </a:p>
          <a:p>
            <a:pPr indent="0" lvl="0" marL="0" marR="0" rtl="0" algn="ctr">
              <a:lnSpc>
                <a:spcPct val="115000"/>
              </a:lnSpc>
              <a:spcBef>
                <a:spcPts val="0"/>
              </a:spcBef>
              <a:spcAft>
                <a:spcPts val="0"/>
              </a:spcAft>
              <a:buClr>
                <a:srgbClr val="000000"/>
              </a:buClr>
              <a:buSzPts val="2400"/>
              <a:buFont typeface="Arial"/>
              <a:buNone/>
            </a:pPr>
            <a:r>
              <a:rPr b="1" i="0" lang="en" sz="2400" u="none" cap="none" strike="noStrike">
                <a:solidFill>
                  <a:schemeClr val="dk1"/>
                </a:solidFill>
                <a:latin typeface="Merriweather"/>
                <a:ea typeface="Merriweather"/>
                <a:cs typeface="Merriweather"/>
                <a:sym typeface="Merriweather"/>
              </a:rPr>
              <a:t>ML is the Best!</a:t>
            </a:r>
            <a:endParaRPr b="1" i="0" sz="2400" u="none" cap="none" strike="noStrike">
              <a:solidFill>
                <a:schemeClr val="dk1"/>
              </a:solidFill>
              <a:latin typeface="Merriweather"/>
              <a:ea typeface="Merriweather"/>
              <a:cs typeface="Merriweather"/>
              <a:sym typeface="Merriweath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25" y="406925"/>
            <a:ext cx="3706500" cy="98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How did we get the data?</a:t>
            </a:r>
            <a:endParaRPr/>
          </a:p>
        </p:txBody>
      </p:sp>
      <p:sp>
        <p:nvSpPr>
          <p:cNvPr id="84" name="Google Shape;84;p16"/>
          <p:cNvSpPr txBox="1"/>
          <p:nvPr>
            <p:ph idx="1" type="body"/>
          </p:nvPr>
        </p:nvSpPr>
        <p:spPr>
          <a:xfrm>
            <a:off x="4644675" y="0"/>
            <a:ext cx="4166400" cy="40986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sz="2400"/>
              <a:t>Stanford University has a ‘Cars Dataset’, with models upto 2012</a:t>
            </a:r>
            <a:endParaRPr sz="2400"/>
          </a:p>
          <a:p>
            <a:pPr indent="0" lvl="0" marL="457200" rtl="0" algn="l">
              <a:lnSpc>
                <a:spcPct val="115000"/>
              </a:lnSpc>
              <a:spcBef>
                <a:spcPts val="1600"/>
              </a:spcBef>
              <a:spcAft>
                <a:spcPts val="0"/>
              </a:spcAft>
              <a:buSzPts val="1300"/>
              <a:buNone/>
            </a:pPr>
            <a:r>
              <a:t/>
            </a:r>
            <a:endParaRPr sz="2400"/>
          </a:p>
          <a:p>
            <a:pPr indent="-381000" lvl="0" marL="457200" rtl="0" algn="l">
              <a:lnSpc>
                <a:spcPct val="115000"/>
              </a:lnSpc>
              <a:spcBef>
                <a:spcPts val="1600"/>
              </a:spcBef>
              <a:spcAft>
                <a:spcPts val="0"/>
              </a:spcAft>
              <a:buSzPts val="2400"/>
              <a:buChar char="●"/>
            </a:pPr>
            <a:r>
              <a:rPr lang="en" sz="2400"/>
              <a:t>Contains around </a:t>
            </a:r>
            <a:r>
              <a:rPr b="1" lang="en" sz="2400"/>
              <a:t>16,000</a:t>
            </a:r>
            <a:r>
              <a:rPr lang="en" sz="2400"/>
              <a:t> images for </a:t>
            </a:r>
            <a:r>
              <a:rPr b="1" lang="en" sz="2400"/>
              <a:t>196</a:t>
            </a:r>
            <a:r>
              <a:rPr lang="en" sz="2400"/>
              <a:t> classes</a:t>
            </a:r>
            <a:endParaRPr sz="2400"/>
          </a:p>
          <a:p>
            <a:pPr indent="0" lvl="0" marL="0" rtl="0" algn="l">
              <a:lnSpc>
                <a:spcPct val="115000"/>
              </a:lnSpc>
              <a:spcBef>
                <a:spcPts val="1600"/>
              </a:spcBef>
              <a:spcAft>
                <a:spcPts val="0"/>
              </a:spcAft>
              <a:buSzPts val="1300"/>
              <a:buNone/>
            </a:pPr>
            <a:r>
              <a:t/>
            </a:r>
            <a:endParaRPr sz="2400"/>
          </a:p>
          <a:p>
            <a:pPr indent="-381000" lvl="0" marL="457200" rtl="0" algn="l">
              <a:lnSpc>
                <a:spcPct val="115000"/>
              </a:lnSpc>
              <a:spcBef>
                <a:spcPts val="1600"/>
              </a:spcBef>
              <a:spcAft>
                <a:spcPts val="0"/>
              </a:spcAft>
              <a:buSzPts val="2400"/>
              <a:buChar char="●"/>
            </a:pPr>
            <a:r>
              <a:rPr lang="en" sz="2400"/>
              <a:t>Each class is defined as “Brand name + Model + Model year”</a:t>
            </a:r>
            <a:endParaRPr sz="2400"/>
          </a:p>
        </p:txBody>
      </p:sp>
      <p:pic>
        <p:nvPicPr>
          <p:cNvPr id="85" name="Google Shape;85;p16"/>
          <p:cNvPicPr preferRelativeResize="0"/>
          <p:nvPr/>
        </p:nvPicPr>
        <p:blipFill rotWithShape="1">
          <a:blip r:embed="rId3">
            <a:alphaModFix/>
          </a:blip>
          <a:srcRect b="0" l="0" r="0" t="1826"/>
          <a:stretch/>
        </p:blipFill>
        <p:spPr>
          <a:xfrm>
            <a:off x="311725" y="1591225"/>
            <a:ext cx="3829050" cy="2655725"/>
          </a:xfrm>
          <a:prstGeom prst="rect">
            <a:avLst/>
          </a:prstGeom>
          <a:noFill/>
          <a:ln>
            <a:noFill/>
          </a:ln>
        </p:spPr>
      </p:pic>
      <p:sp>
        <p:nvSpPr>
          <p:cNvPr id="86" name="Google Shape;86;p16"/>
          <p:cNvSpPr txBox="1"/>
          <p:nvPr/>
        </p:nvSpPr>
        <p:spPr>
          <a:xfrm>
            <a:off x="493050" y="4347875"/>
            <a:ext cx="3525300" cy="38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oboto"/>
                <a:ea typeface="Roboto"/>
                <a:cs typeface="Roboto"/>
                <a:sym typeface="Roboto"/>
              </a:rPr>
              <a:t>Label: 2012 BMW M3 coupe</a:t>
            </a:r>
            <a:endParaRPr b="0" i="0" sz="1400" u="none" cap="none" strike="noStrike">
              <a:solidFill>
                <a:srgbClr val="FFFFFF"/>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25" y="500925"/>
            <a:ext cx="3706500" cy="65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Why brand name?</a:t>
            </a:r>
            <a:endParaRPr/>
          </a:p>
        </p:txBody>
      </p:sp>
      <p:sp>
        <p:nvSpPr>
          <p:cNvPr id="92" name="Google Shape;92;p17"/>
          <p:cNvSpPr txBox="1"/>
          <p:nvPr>
            <p:ph idx="1" type="body"/>
          </p:nvPr>
        </p:nvSpPr>
        <p:spPr>
          <a:xfrm>
            <a:off x="4644675" y="0"/>
            <a:ext cx="4166400" cy="492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On average each class </a:t>
            </a:r>
            <a:r>
              <a:rPr b="1" lang="en" sz="1800"/>
              <a:t>(brand + model + model-year) </a:t>
            </a:r>
            <a:r>
              <a:rPr lang="en" sz="1800"/>
              <a:t>has 80 images</a:t>
            </a:r>
            <a:endParaRPr sz="1800"/>
          </a:p>
          <a:p>
            <a:pPr indent="0" lvl="0" marL="457200" rtl="0" algn="l">
              <a:lnSpc>
                <a:spcPct val="115000"/>
              </a:lnSpc>
              <a:spcBef>
                <a:spcPts val="1600"/>
              </a:spcBef>
              <a:spcAft>
                <a:spcPts val="0"/>
              </a:spcAft>
              <a:buSzPts val="1300"/>
              <a:buNone/>
            </a:pPr>
            <a:r>
              <a:t/>
            </a:r>
            <a:endParaRPr sz="1800"/>
          </a:p>
          <a:p>
            <a:pPr indent="-342900" lvl="0" marL="457200" rtl="0" algn="l">
              <a:lnSpc>
                <a:spcPct val="115000"/>
              </a:lnSpc>
              <a:spcBef>
                <a:spcPts val="1600"/>
              </a:spcBef>
              <a:spcAft>
                <a:spcPts val="0"/>
              </a:spcAft>
              <a:buSzPts val="1800"/>
              <a:buChar char="●"/>
            </a:pPr>
            <a:r>
              <a:rPr lang="en" sz="1800"/>
              <a:t>If we take a 50:10:40 split, each class </a:t>
            </a:r>
            <a:r>
              <a:rPr b="1" lang="en" sz="1800"/>
              <a:t>(brand + model + model-year) </a:t>
            </a:r>
            <a:r>
              <a:rPr lang="en" sz="1800"/>
              <a:t>gets only 40:10:30 images per train:valid:test. </a:t>
            </a:r>
            <a:endParaRPr sz="1800"/>
          </a:p>
          <a:p>
            <a:pPr indent="0" lvl="0" marL="457200" rtl="0" algn="l">
              <a:lnSpc>
                <a:spcPct val="115000"/>
              </a:lnSpc>
              <a:spcBef>
                <a:spcPts val="1600"/>
              </a:spcBef>
              <a:spcAft>
                <a:spcPts val="0"/>
              </a:spcAft>
              <a:buSzPts val="1300"/>
              <a:buNone/>
            </a:pPr>
            <a:r>
              <a:t/>
            </a:r>
            <a:endParaRPr sz="1800"/>
          </a:p>
          <a:p>
            <a:pPr indent="-342900" lvl="0" marL="457200" rtl="0" algn="l">
              <a:lnSpc>
                <a:spcPct val="115000"/>
              </a:lnSpc>
              <a:spcBef>
                <a:spcPts val="1600"/>
              </a:spcBef>
              <a:spcAft>
                <a:spcPts val="0"/>
              </a:spcAft>
              <a:buSzPts val="1800"/>
              <a:buChar char="●"/>
            </a:pPr>
            <a:r>
              <a:rPr lang="en" sz="1800"/>
              <a:t>There are 50 distinct brands, splitting based on brands would give more images per class </a:t>
            </a:r>
            <a:r>
              <a:rPr b="1" lang="en" sz="1800"/>
              <a:t>(only brand)</a:t>
            </a:r>
            <a:r>
              <a:rPr lang="en" sz="1800"/>
              <a:t> to work with. </a:t>
            </a:r>
            <a:endParaRPr sz="1800"/>
          </a:p>
        </p:txBody>
      </p:sp>
      <p:pic>
        <p:nvPicPr>
          <p:cNvPr id="93" name="Google Shape;93;p17"/>
          <p:cNvPicPr preferRelativeResize="0"/>
          <p:nvPr/>
        </p:nvPicPr>
        <p:blipFill rotWithShape="1">
          <a:blip r:embed="rId3">
            <a:alphaModFix/>
          </a:blip>
          <a:srcRect b="0" l="0" r="0" t="0"/>
          <a:stretch/>
        </p:blipFill>
        <p:spPr>
          <a:xfrm>
            <a:off x="864725" y="1388500"/>
            <a:ext cx="1669400" cy="904275"/>
          </a:xfrm>
          <a:prstGeom prst="rect">
            <a:avLst/>
          </a:prstGeom>
          <a:noFill/>
          <a:ln>
            <a:noFill/>
          </a:ln>
        </p:spPr>
      </p:pic>
      <p:pic>
        <p:nvPicPr>
          <p:cNvPr id="94" name="Google Shape;94;p17"/>
          <p:cNvPicPr preferRelativeResize="0"/>
          <p:nvPr/>
        </p:nvPicPr>
        <p:blipFill rotWithShape="1">
          <a:blip r:embed="rId4">
            <a:alphaModFix/>
          </a:blip>
          <a:srcRect b="0" l="0" r="0" t="0"/>
          <a:stretch/>
        </p:blipFill>
        <p:spPr>
          <a:xfrm>
            <a:off x="2972250" y="1423962"/>
            <a:ext cx="843800" cy="833375"/>
          </a:xfrm>
          <a:prstGeom prst="rect">
            <a:avLst/>
          </a:prstGeom>
          <a:noFill/>
          <a:ln>
            <a:noFill/>
          </a:ln>
        </p:spPr>
      </p:pic>
      <p:pic>
        <p:nvPicPr>
          <p:cNvPr id="95" name="Google Shape;95;p17"/>
          <p:cNvPicPr preferRelativeResize="0"/>
          <p:nvPr/>
        </p:nvPicPr>
        <p:blipFill rotWithShape="1">
          <a:blip r:embed="rId5">
            <a:alphaModFix/>
          </a:blip>
          <a:srcRect b="27091" l="0" r="0" t="0"/>
          <a:stretch/>
        </p:blipFill>
        <p:spPr>
          <a:xfrm>
            <a:off x="1863613" y="2679177"/>
            <a:ext cx="1390650" cy="611125"/>
          </a:xfrm>
          <a:prstGeom prst="rect">
            <a:avLst/>
          </a:prstGeom>
          <a:noFill/>
          <a:ln>
            <a:noFill/>
          </a:ln>
        </p:spPr>
      </p:pic>
      <p:pic>
        <p:nvPicPr>
          <p:cNvPr id="96" name="Google Shape;96;p17"/>
          <p:cNvPicPr preferRelativeResize="0"/>
          <p:nvPr/>
        </p:nvPicPr>
        <p:blipFill rotWithShape="1">
          <a:blip r:embed="rId6">
            <a:alphaModFix/>
          </a:blip>
          <a:srcRect b="0" l="0" r="0" t="0"/>
          <a:stretch/>
        </p:blipFill>
        <p:spPr>
          <a:xfrm>
            <a:off x="185000" y="2403900"/>
            <a:ext cx="1041300" cy="973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25" y="216875"/>
            <a:ext cx="3706500" cy="100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Other limitations of the data</a:t>
            </a:r>
            <a:endParaRPr/>
          </a:p>
        </p:txBody>
      </p:sp>
      <p:sp>
        <p:nvSpPr>
          <p:cNvPr id="102" name="Google Shape;102;p18"/>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There is a lot of noise present in the given dataset, such as different backgrounds, people, text and other features</a:t>
            </a:r>
            <a:endParaRPr sz="1800"/>
          </a:p>
          <a:p>
            <a:pPr indent="0" lvl="0" marL="457200" rtl="0" algn="l">
              <a:lnSpc>
                <a:spcPct val="115000"/>
              </a:lnSpc>
              <a:spcBef>
                <a:spcPts val="1600"/>
              </a:spcBef>
              <a:spcAft>
                <a:spcPts val="0"/>
              </a:spcAft>
              <a:buSzPts val="1300"/>
              <a:buNone/>
            </a:pPr>
            <a:r>
              <a:t/>
            </a:r>
            <a:endParaRPr sz="1800"/>
          </a:p>
          <a:p>
            <a:pPr indent="-342900" lvl="0" marL="457200" rtl="0" algn="l">
              <a:lnSpc>
                <a:spcPct val="115000"/>
              </a:lnSpc>
              <a:spcBef>
                <a:spcPts val="1600"/>
              </a:spcBef>
              <a:spcAft>
                <a:spcPts val="0"/>
              </a:spcAft>
              <a:buSzPts val="1800"/>
              <a:buChar char="●"/>
            </a:pPr>
            <a:r>
              <a:rPr lang="en" sz="1800"/>
              <a:t>Hence, this problem is not as straightforward as it seems, especially as a machine learning image classification problem</a:t>
            </a:r>
            <a:endParaRPr sz="1800"/>
          </a:p>
        </p:txBody>
      </p:sp>
      <p:pic>
        <p:nvPicPr>
          <p:cNvPr id="103" name="Google Shape;103;p18"/>
          <p:cNvPicPr preferRelativeResize="0"/>
          <p:nvPr/>
        </p:nvPicPr>
        <p:blipFill rotWithShape="1">
          <a:blip r:embed="rId3">
            <a:alphaModFix/>
          </a:blip>
          <a:srcRect b="0" l="0" r="0" t="0"/>
          <a:stretch/>
        </p:blipFill>
        <p:spPr>
          <a:xfrm>
            <a:off x="8438" y="1222850"/>
            <a:ext cx="2466975" cy="1847850"/>
          </a:xfrm>
          <a:prstGeom prst="rect">
            <a:avLst/>
          </a:prstGeom>
          <a:noFill/>
          <a:ln>
            <a:noFill/>
          </a:ln>
        </p:spPr>
      </p:pic>
      <p:sp>
        <p:nvSpPr>
          <p:cNvPr id="104" name="Google Shape;104;p18"/>
          <p:cNvSpPr txBox="1"/>
          <p:nvPr/>
        </p:nvSpPr>
        <p:spPr>
          <a:xfrm>
            <a:off x="2536250" y="1304275"/>
            <a:ext cx="1775100" cy="172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05" name="Google Shape;105;p18"/>
          <p:cNvSpPr txBox="1"/>
          <p:nvPr/>
        </p:nvSpPr>
        <p:spPr>
          <a:xfrm>
            <a:off x="8450" y="3243400"/>
            <a:ext cx="1643400" cy="172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a:ea typeface="Roboto"/>
              <a:cs typeface="Roboto"/>
              <a:sym typeface="Roboto"/>
            </a:endParaRPr>
          </a:p>
        </p:txBody>
      </p:sp>
      <p:pic>
        <p:nvPicPr>
          <p:cNvPr id="106" name="Google Shape;106;p18"/>
          <p:cNvPicPr preferRelativeResize="0"/>
          <p:nvPr/>
        </p:nvPicPr>
        <p:blipFill rotWithShape="1">
          <a:blip r:embed="rId4">
            <a:alphaModFix/>
          </a:blip>
          <a:srcRect b="0" l="0" r="0" t="0"/>
          <a:stretch/>
        </p:blipFill>
        <p:spPr>
          <a:xfrm>
            <a:off x="1651850" y="3243402"/>
            <a:ext cx="2522780" cy="1570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Data processing</a:t>
            </a:r>
            <a:endParaRPr/>
          </a:p>
        </p:txBody>
      </p:sp>
      <p:sp>
        <p:nvSpPr>
          <p:cNvPr id="112" name="Google Shape;112;p19"/>
          <p:cNvSpPr txBox="1"/>
          <p:nvPr>
            <p:ph idx="1" type="body"/>
          </p:nvPr>
        </p:nvSpPr>
        <p:spPr>
          <a:xfrm>
            <a:off x="4644675" y="348525"/>
            <a:ext cx="4166400" cy="40986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en" sz="1700"/>
              <a:t>As mentioned before, the number of classes were reduced from 196 to 50</a:t>
            </a:r>
            <a:endParaRPr sz="1700"/>
          </a:p>
        </p:txBody>
      </p:sp>
      <p:pic>
        <p:nvPicPr>
          <p:cNvPr id="113" name="Google Shape;113;p19"/>
          <p:cNvPicPr preferRelativeResize="0"/>
          <p:nvPr/>
        </p:nvPicPr>
        <p:blipFill rotWithShape="1">
          <a:blip r:embed="rId3">
            <a:alphaModFix/>
          </a:blip>
          <a:srcRect b="0" l="0" r="0" t="0"/>
          <a:stretch/>
        </p:blipFill>
        <p:spPr>
          <a:xfrm>
            <a:off x="269175" y="1305700"/>
            <a:ext cx="3706499" cy="3230424"/>
          </a:xfrm>
          <a:prstGeom prst="rect">
            <a:avLst/>
          </a:prstGeom>
          <a:noFill/>
          <a:ln>
            <a:noFill/>
          </a:ln>
        </p:spPr>
      </p:pic>
      <p:pic>
        <p:nvPicPr>
          <p:cNvPr id="114" name="Google Shape;114;p19"/>
          <p:cNvPicPr preferRelativeResize="0"/>
          <p:nvPr/>
        </p:nvPicPr>
        <p:blipFill rotWithShape="1">
          <a:blip r:embed="rId4">
            <a:alphaModFix/>
          </a:blip>
          <a:srcRect b="0" l="0" r="0" t="0"/>
          <a:stretch/>
        </p:blipFill>
        <p:spPr>
          <a:xfrm>
            <a:off x="4750825" y="1305711"/>
            <a:ext cx="4166399" cy="3444589"/>
          </a:xfrm>
          <a:prstGeom prst="rect">
            <a:avLst/>
          </a:prstGeom>
          <a:noFill/>
          <a:ln>
            <a:noFill/>
          </a:ln>
        </p:spPr>
      </p:pic>
      <p:sp>
        <p:nvSpPr>
          <p:cNvPr id="115" name="Google Shape;115;p19"/>
          <p:cNvSpPr txBox="1"/>
          <p:nvPr/>
        </p:nvSpPr>
        <p:spPr>
          <a:xfrm>
            <a:off x="502825" y="4623500"/>
            <a:ext cx="3625200" cy="38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oboto"/>
                <a:ea typeface="Roboto"/>
                <a:cs typeface="Roboto"/>
                <a:sym typeface="Roboto"/>
              </a:rPr>
              <a:t>Data analysis on the original dataset</a:t>
            </a:r>
            <a:endParaRPr b="0" i="0" sz="1400" u="none" cap="none" strike="noStrike">
              <a:solidFill>
                <a:srgbClr val="FFFFFF"/>
              </a:solidFill>
              <a:latin typeface="Roboto"/>
              <a:ea typeface="Roboto"/>
              <a:cs typeface="Roboto"/>
              <a:sym typeface="Roboto"/>
            </a:endParaRPr>
          </a:p>
        </p:txBody>
      </p:sp>
      <p:sp>
        <p:nvSpPr>
          <p:cNvPr id="116" name="Google Shape;116;p19"/>
          <p:cNvSpPr txBox="1"/>
          <p:nvPr/>
        </p:nvSpPr>
        <p:spPr>
          <a:xfrm>
            <a:off x="4949475" y="4623500"/>
            <a:ext cx="3625200" cy="38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666666"/>
                </a:solidFill>
                <a:latin typeface="Roboto"/>
                <a:ea typeface="Roboto"/>
                <a:cs typeface="Roboto"/>
                <a:sym typeface="Roboto"/>
              </a:rPr>
              <a:t>Data analysis on the modified dataset</a:t>
            </a:r>
            <a:endParaRPr b="0" i="0" sz="1400" u="none" cap="none" strike="noStrike">
              <a:solidFill>
                <a:srgbClr val="666666"/>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Data Augmentation</a:t>
            </a:r>
            <a:endParaRPr/>
          </a:p>
        </p:txBody>
      </p:sp>
      <p:sp>
        <p:nvSpPr>
          <p:cNvPr id="122" name="Google Shape;122;p20"/>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Color invariance</a:t>
            </a:r>
            <a:endParaRPr sz="2000"/>
          </a:p>
          <a:p>
            <a:pPr indent="-355600" lvl="0" marL="457200" rtl="0" algn="l">
              <a:lnSpc>
                <a:spcPct val="115000"/>
              </a:lnSpc>
              <a:spcBef>
                <a:spcPts val="0"/>
              </a:spcBef>
              <a:spcAft>
                <a:spcPts val="0"/>
              </a:spcAft>
              <a:buSzPts val="2000"/>
              <a:buChar char="●"/>
            </a:pPr>
            <a:r>
              <a:rPr lang="en" sz="2000"/>
              <a:t>Flipping the image</a:t>
            </a:r>
            <a:endParaRPr sz="2000"/>
          </a:p>
          <a:p>
            <a:pPr indent="-355600" lvl="0" marL="457200" rtl="0" algn="l">
              <a:lnSpc>
                <a:spcPct val="115000"/>
              </a:lnSpc>
              <a:spcBef>
                <a:spcPts val="0"/>
              </a:spcBef>
              <a:spcAft>
                <a:spcPts val="0"/>
              </a:spcAft>
              <a:buSzPts val="2000"/>
              <a:buChar char="●"/>
            </a:pPr>
            <a:r>
              <a:rPr lang="en" sz="2000"/>
              <a:t>Rotating in both directions by a small angle</a:t>
            </a:r>
            <a:endParaRPr sz="2000"/>
          </a:p>
        </p:txBody>
      </p:sp>
      <p:pic>
        <p:nvPicPr>
          <p:cNvPr id="123" name="Google Shape;123;p20"/>
          <p:cNvPicPr preferRelativeResize="0"/>
          <p:nvPr/>
        </p:nvPicPr>
        <p:blipFill rotWithShape="1">
          <a:blip r:embed="rId3">
            <a:alphaModFix/>
          </a:blip>
          <a:srcRect b="25188" l="0" r="0" t="0"/>
          <a:stretch/>
        </p:blipFill>
        <p:spPr>
          <a:xfrm>
            <a:off x="0" y="2784347"/>
            <a:ext cx="9144000" cy="2362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Data Augmentation</a:t>
            </a:r>
            <a:endParaRPr/>
          </a:p>
        </p:txBody>
      </p:sp>
      <p:sp>
        <p:nvSpPr>
          <p:cNvPr id="129" name="Google Shape;129;p21"/>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pic>
        <p:nvPicPr>
          <p:cNvPr id="130" name="Google Shape;130;p21"/>
          <p:cNvPicPr preferRelativeResize="0"/>
          <p:nvPr/>
        </p:nvPicPr>
        <p:blipFill rotWithShape="1">
          <a:blip r:embed="rId3">
            <a:alphaModFix/>
          </a:blip>
          <a:srcRect b="0" l="0" r="0" t="0"/>
          <a:stretch/>
        </p:blipFill>
        <p:spPr>
          <a:xfrm>
            <a:off x="502499" y="1122302"/>
            <a:ext cx="8257577" cy="886525"/>
          </a:xfrm>
          <a:prstGeom prst="rect">
            <a:avLst/>
          </a:prstGeom>
          <a:noFill/>
          <a:ln>
            <a:noFill/>
          </a:ln>
        </p:spPr>
      </p:pic>
      <p:sp>
        <p:nvSpPr>
          <p:cNvPr id="131" name="Google Shape;131;p21"/>
          <p:cNvSpPr/>
          <p:nvPr/>
        </p:nvSpPr>
        <p:spPr>
          <a:xfrm>
            <a:off x="3919700" y="2147850"/>
            <a:ext cx="728535" cy="666907"/>
          </a:xfrm>
          <a:custGeom>
            <a:rect b="b" l="l" r="r" t="t"/>
            <a:pathLst>
              <a:path extrusionOk="0" h="42957" w="38435">
                <a:moveTo>
                  <a:pt x="0" y="0"/>
                </a:moveTo>
                <a:lnTo>
                  <a:pt x="452" y="26678"/>
                </a:lnTo>
                <a:lnTo>
                  <a:pt x="18991" y="42957"/>
                </a:lnTo>
                <a:lnTo>
                  <a:pt x="38435" y="28939"/>
                </a:lnTo>
                <a:lnTo>
                  <a:pt x="38435" y="452"/>
                </a:lnTo>
                <a:close/>
              </a:path>
            </a:pathLst>
          </a:custGeom>
          <a:solidFill>
            <a:schemeClr val="lt2"/>
          </a:solidFill>
          <a:ln cap="flat" cmpd="sng" w="9525">
            <a:solidFill>
              <a:schemeClr val="dk2"/>
            </a:solidFill>
            <a:prstDash val="solid"/>
            <a:round/>
            <a:headEnd len="sm" w="sm" type="none"/>
            <a:tailEnd len="sm" w="sm" type="none"/>
          </a:ln>
        </p:spPr>
      </p:sp>
      <p:pic>
        <p:nvPicPr>
          <p:cNvPr id="132" name="Google Shape;132;p21"/>
          <p:cNvPicPr preferRelativeResize="0"/>
          <p:nvPr/>
        </p:nvPicPr>
        <p:blipFill rotWithShape="1">
          <a:blip r:embed="rId4">
            <a:alphaModFix/>
          </a:blip>
          <a:srcRect b="0" l="0" r="0" t="0"/>
          <a:stretch/>
        </p:blipFill>
        <p:spPr>
          <a:xfrm>
            <a:off x="1444025" y="3071775"/>
            <a:ext cx="1842523" cy="1828875"/>
          </a:xfrm>
          <a:prstGeom prst="rect">
            <a:avLst/>
          </a:prstGeom>
          <a:noFill/>
          <a:ln>
            <a:noFill/>
          </a:ln>
        </p:spPr>
      </p:pic>
      <p:pic>
        <p:nvPicPr>
          <p:cNvPr id="133" name="Google Shape;133;p21"/>
          <p:cNvPicPr preferRelativeResize="0"/>
          <p:nvPr/>
        </p:nvPicPr>
        <p:blipFill rotWithShape="1">
          <a:blip r:embed="rId5">
            <a:alphaModFix/>
          </a:blip>
          <a:srcRect b="0" l="0" r="0" t="0"/>
          <a:stretch/>
        </p:blipFill>
        <p:spPr>
          <a:xfrm>
            <a:off x="3553425" y="3087625"/>
            <a:ext cx="1905400" cy="1828874"/>
          </a:xfrm>
          <a:prstGeom prst="rect">
            <a:avLst/>
          </a:prstGeom>
          <a:noFill/>
          <a:ln>
            <a:noFill/>
          </a:ln>
        </p:spPr>
      </p:pic>
      <p:pic>
        <p:nvPicPr>
          <p:cNvPr id="134" name="Google Shape;134;p21"/>
          <p:cNvPicPr preferRelativeResize="0"/>
          <p:nvPr/>
        </p:nvPicPr>
        <p:blipFill rotWithShape="1">
          <a:blip r:embed="rId6">
            <a:alphaModFix/>
          </a:blip>
          <a:srcRect b="0" l="0" r="0" t="0"/>
          <a:stretch/>
        </p:blipFill>
        <p:spPr>
          <a:xfrm>
            <a:off x="5809075" y="3121901"/>
            <a:ext cx="1730773" cy="1828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